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4"/>
  </p:sldMasterIdLst>
  <p:notesMasterIdLst>
    <p:notesMasterId r:id="rId16"/>
  </p:notesMasterIdLst>
  <p:sldIdLst>
    <p:sldId id="256" r:id="rId5"/>
    <p:sldId id="257" r:id="rId6"/>
    <p:sldId id="258" r:id="rId7"/>
    <p:sldId id="266" r:id="rId8"/>
    <p:sldId id="265" r:id="rId9"/>
    <p:sldId id="268" r:id="rId10"/>
    <p:sldId id="269" r:id="rId11"/>
    <p:sldId id="259" r:id="rId12"/>
    <p:sldId id="260" r:id="rId13"/>
    <p:sldId id="261" r:id="rId14"/>
    <p:sldId id="270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302A5FC-541B-4C90-9142-2E76E46EE3D9}" v="578" dt="2020-06-09T22:54:45.286"/>
    <p1510:client id="{20B0E185-3EF9-4F98-B23E-91559FFC036B}" v="9" dt="2020-06-09T22:51:36.387"/>
    <p1510:client id="{22AA67A8-EF29-5047-9C08-E59AC85ADA76}" v="1239" dt="2020-06-10T06:39:45.179"/>
    <p1510:client id="{3BD59E1B-5E11-427A-8CA8-3A99B19D95A2}" v="3" dt="2020-06-09T23:07:17.025"/>
    <p1510:client id="{3D6542A5-B76E-4F4C-9411-4380B95A78C2}" v="1" dt="2020-06-10T18:48:02.775"/>
    <p1510:client id="{42CA18CC-E3BA-4517-AEC3-F608EC24E1E6}" v="352" dt="2020-06-09T22:42:51.284"/>
    <p1510:client id="{48AEB32D-C8B8-4026-822B-1E61AC0DB86A}" v="427" dt="2020-06-09T22:13:24.305"/>
    <p1510:client id="{90CDEAA6-A01E-4F70-ABF8-D5AB4558B43D}" v="7" dt="2020-06-09T23:08:53.987"/>
    <p1510:client id="{CB4F0145-BDCB-47BA-B764-3A4F5BA8D688}" v="941" dt="2020-06-09T22:41:54.528"/>
    <p1510:client id="{CE12B7F0-91C9-43FF-996F-649315C88088}" v="8" dt="2020-06-09T22:28:23.495"/>
    <p1510:client id="{D690526B-0421-4F8E-AC94-F5A2DF4133C8}" v="68" dt="2020-06-09T22:52:43.042"/>
    <p1510:client id="{F1761B61-A962-4212-AEF2-6A4C4F435E68}" v="4" dt="2020-06-10T17:11:18.59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54" d="100"/>
          <a:sy n="154" d="100"/>
        </p:scale>
        <p:origin x="534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0AB904-0D08-8C4A-973C-18DE1447ACFD}" type="datetimeFigureOut">
              <a:rPr lang="en-US" smtClean="0"/>
              <a:t>2/5/2021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A45F45-9D53-0F4B-9F97-4EC018BDAA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4123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A45F45-9D53-0F4B-9F97-4EC018BDAA7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8355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E1A06-8754-4870-9E44-E39BADAD98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27F020-BBC3-49BB-91C2-5B2CBD64B3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7C0C22-EBDA-4130-87AE-CB28BC19B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2/5/2021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A419A8-07CA-4A4C-AEC2-C40D4D50A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FA7B86-E610-42EA-B4DC-C2F44778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8A7BA06D-B3FF-4E91-8639-B4569AE3AA23}"/>
              </a:ext>
            </a:extLst>
          </p:cNvPr>
          <p:cNvSpPr/>
          <p:nvPr/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Arc 7">
            <a:extLst>
              <a:ext uri="{FF2B5EF4-FFF2-40B4-BE49-F238E27FC236}">
                <a16:creationId xmlns:a16="http://schemas.microsoft.com/office/drawing/2014/main" id="{2B30C86D-5A07-48BC-9C9D-6F9A2DB1E9E1}"/>
              </a:ext>
            </a:extLst>
          </p:cNvPr>
          <p:cNvSpPr/>
          <p:nvPr/>
        </p:nvSpPr>
        <p:spPr>
          <a:xfrm rot="10800000" flipV="1">
            <a:off x="555710" y="106482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72425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6E5D1-6D19-4E7F-9B4E-42326B771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D2A06C-F91A-4ADC-9CD2-61F0A4D7EE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43AA9A-2280-4F63-8B3D-20742AE690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2/5/2021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0D986B-E58E-43B6-8A80-FFA9D8F74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140D36-2E71-4F27-967F-7A3E4C6EE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C1609904-5327-4D2C-A445-B270A00F3B5F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30FC7BEC-08C5-4D95-9C84-B48BC8AD1C94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15168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81FEA3D-0C7F-45CD-B6A0-942F707B36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8B8A12-BCE6-4D03-A637-1DEC8924BE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49755-9FF4-428A-AEB7-1A6477466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2/5/2021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141836-11E2-49FD-877D-53B74514A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D24C42-4B05-4EEF-BE14-29041EC9C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5BADDEB1-F604-408B-B02A-A2814606E6AF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8DF7987-332F-4D6C-81C3-990F39C76C96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69005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9FF209-11EE-4A3F-9685-A155FECD0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47AF11-F208-4FDA-9E19-D6CA347213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8597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E82FA1-02B7-467E-9F16-D17814940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2/5/2021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389247-FB8A-4494-859B-B3754B02A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CA5B62-3338-46A5-B381-A63B88CB0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3DA7759-3209-4FE2-96D1-4EEDD81E9EA0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1460DAD-8769-4C9F-9C8C-BB0443909D76}"/>
              </a:ext>
            </a:extLst>
          </p:cNvPr>
          <p:cNvSpPr/>
          <p:nvPr/>
        </p:nvSpPr>
        <p:spPr>
          <a:xfrm flipH="1">
            <a:off x="123536" y="5717905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53076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C0001-5D76-45A0-A9F4-7172BDDD5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1462C4-0E4B-4DB7-A8BF-FE55142760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A5F313-1240-47AE-A026-7F349292B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2/5/2021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448158-6132-4335-B8E1-F6A896383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94C5B6-1598-48B4-9B3A-3078FDBE9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FEDBDD32-D3EE-4848-A112-BA814D4631CD}"/>
              </a:ext>
            </a:extLst>
          </p:cNvPr>
          <p:cNvSpPr/>
          <p:nvPr/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Arc 9">
            <a:extLst>
              <a:ext uri="{FF2B5EF4-FFF2-40B4-BE49-F238E27FC236}">
                <a16:creationId xmlns:a16="http://schemas.microsoft.com/office/drawing/2014/main" id="{61350361-843C-49D0-BD6A-ECDBA3842BA0}"/>
              </a:ext>
            </a:extLst>
          </p:cNvPr>
          <p:cNvSpPr/>
          <p:nvPr/>
        </p:nvSpPr>
        <p:spPr>
          <a:xfrm rot="10800000" flipV="1">
            <a:off x="555710" y="106482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90482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ABFD05-2CB2-4A7E-89E7-57615BA82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9532B8-D460-476D-816F-725E8D96C0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F7120F-70AF-4ED5-B364-3AA55C6B44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D8B65F-F709-469F-9961-4D01896CAA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2/5/2021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81C6BC-B23D-48BC-AD44-654DDB8D0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00D60B-86A1-479D-BCE8-06D2C3DBC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B4EC5136-99DA-40B5-8F79-5C3A56D38BA1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F8FB775-26C4-41BA-837C-4478D48D2157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98759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2983E-E761-4429-9203-7FE8B2DB6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21E9B7-62BE-49BA-AC6B-55250D6627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41A3FD-B90A-4C31-BD6B-581F9E2E0E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0D1D55-B722-4968-B171-AF3B462DDA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1085A8-02C2-4E7F-935E-5AEECBAD19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A8A5018-8A77-40E8-B159-4894ECF22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2/5/2021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AD79441-8908-4461-9FDD-BCE638837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D29F7D-B101-4950-A2C0-F350FB26D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62D7398-9A79-4B24-9C7D-F0DEED57C70B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07F28CD-1873-4E36-A064-2D25E0A85017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15985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11BF3-02E8-4EB7-818E-652B82CF2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4D3190-B78C-42F1-9D62-F523886BB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2/5/2021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381C40-F9FC-4D58-8508-F0632DF5A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01CBCC-4CC2-49BD-B155-01E0F4D79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DC13EF9C-0B5A-4364-91AA-E5DD5B536E54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8F674475-6327-490A-BD7F-084F5C07F2E4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28134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024287-C9B9-48AC-8E4D-A282DE2F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2/5/2021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34C9A2-75A7-4164-B3B8-E6A9D60BA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BE73CE-2859-4D49-A9EC-26AF3FBDF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AA5ED585-FEBB-4DAD-84C0-97BEE6C360C3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EF6AC352-A720-4DB3-87CA-A33B0607CA2F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43902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FC812-4DB6-4F98-9404-29C191D3B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F0855E-0CD6-47DD-B648-4C84C783D7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50082B-17D7-4D61-8AEB-81517D85D2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A70783-FF31-4C4E-9196-EB169B2097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2/5/2021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92E260-747D-40FD-A062-9DD5E6835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7E50A0-1E05-49C5-88C9-462677512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2C155C63-9F58-4422-B669-F97486280671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385DBA62-0EDB-47AA-86C7-90463BC9B308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26872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D7521-E43D-41D1-B458-26B20DC6D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472CF2-2653-4B98-A416-D7A0A860EC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EF87F5-0B10-4AC7-9599-F088C5E796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A07CB7-0520-4D64-B76C-C31AC55783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2/5/2021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EEB226-AD45-45DF-AAB5-5513AE732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E96AEB-9481-4CCE-B110-FEDD33483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6BA9707F-7BCE-464F-BF45-E216527084EE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BC589723-2CC8-49D1-B4E1-36FECED6A2D7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58626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EC5685-19F1-49DA-ADE5-D5D32F165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FC0A4D-22A1-4554-B5DE-887974F4DF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9D5CDC-F2CE-410E-AD13-DDC235C71C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cap="none" spc="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82EDB8D0-98ED-4B86-9D5F-E61ADC70144D}" type="datetimeFigureOut">
              <a:rPr lang="en-US" smtClean="0"/>
              <a:pPr/>
              <a:t>2/5/2021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40CD45-794A-4BB0-A427-0CE61AEAF4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cap="none" spc="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B3AB91-9588-4071-92D2-364F4A6ED0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cap="none" spc="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4854181D-6920-4594-9A5D-6CE56DC9F8B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976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D0461F72-A27E-48C5-A99A-B5EEDA7456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E3A4F7-8780-B94E-A68C-098FE9DB80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349167"/>
            <a:ext cx="9144000" cy="1748373"/>
          </a:xfrm>
        </p:spPr>
        <p:txBody>
          <a:bodyPr>
            <a:normAutofit/>
          </a:bodyPr>
          <a:lstStyle/>
          <a:p>
            <a:r>
              <a:rPr lang="en-US"/>
              <a:t>3D Solutions 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52C273-45C3-7F4A-A990-B5A3C85D22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189616"/>
            <a:ext cx="9144000" cy="91386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err="1"/>
              <a:t>Elius</a:t>
            </a:r>
            <a:r>
              <a:rPr lang="en-US"/>
              <a:t> Graff, Christian Myhre, Sean Liu, Matthew Wolf, Eriko </a:t>
            </a:r>
            <a:r>
              <a:rPr lang="en-US" err="1"/>
              <a:t>Nugroho</a:t>
            </a:r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F382E8D-312B-4792-A211-0BDE37F6F5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65562" y="2623216"/>
            <a:ext cx="546100" cy="546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Arc 19">
            <a:extLst>
              <a:ext uri="{FF2B5EF4-FFF2-40B4-BE49-F238E27FC236}">
                <a16:creationId xmlns:a16="http://schemas.microsoft.com/office/drawing/2014/main" id="{036F9B07-02BE-4BD5-BA9D-E91B8A456B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38539" y="361268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A box of green grass&#10;&#10;Description generated with high confidence">
            <a:extLst>
              <a:ext uri="{FF2B5EF4-FFF2-40B4-BE49-F238E27FC236}">
                <a16:creationId xmlns:a16="http://schemas.microsoft.com/office/drawing/2014/main" id="{39B4D08F-DCDF-4028-8792-4A652895B55D}"/>
              </a:ext>
            </a:extLst>
          </p:cNvPr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6836" y="361268"/>
            <a:ext cx="4825476" cy="3619107"/>
          </a:xfrm>
          <a:prstGeom prst="rect">
            <a:avLst/>
          </a:prstGeom>
        </p:spPr>
      </p:pic>
      <p:pic>
        <p:nvPicPr>
          <p:cNvPr id="4" name="Picture 4" descr="A picture containing fireworks&#10;&#10;Description generated with very high confidence">
            <a:extLst>
              <a:ext uri="{FF2B5EF4-FFF2-40B4-BE49-F238E27FC236}">
                <a16:creationId xmlns:a16="http://schemas.microsoft.com/office/drawing/2014/main" id="{C4AF205B-BC14-4640-A5B9-72C7B65B64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2957" y="71205"/>
            <a:ext cx="4167265" cy="4154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6561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A3DA78-3FDE-3B4E-83A9-5C4E8C929C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Takeaways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91A71F-5690-0F48-931B-C58CAA01C0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/>
              <a:t>Double check IC ratings</a:t>
            </a:r>
          </a:p>
          <a:p>
            <a:r>
              <a:rPr lang="en-US" sz="2400"/>
              <a:t>Buy more than 1 IC when ordering</a:t>
            </a:r>
          </a:p>
          <a:p>
            <a:r>
              <a:rPr lang="en-US" sz="2400"/>
              <a:t>Build electronics in a lab</a:t>
            </a:r>
          </a:p>
          <a:p>
            <a:r>
              <a:rPr lang="en-US" sz="2400"/>
              <a:t>Use separate testing environment/circuit</a:t>
            </a:r>
          </a:p>
          <a:p>
            <a:r>
              <a:rPr lang="en-US" sz="2400"/>
              <a:t>Think about assembly long before actual assembly</a:t>
            </a:r>
          </a:p>
          <a:p>
            <a:r>
              <a:rPr lang="en-US" sz="2400"/>
              <a:t>Update schedule more frequently</a:t>
            </a:r>
          </a:p>
          <a:p>
            <a:r>
              <a:rPr lang="en-US" sz="2400"/>
              <a:t>Don’t go back unless you have to</a:t>
            </a:r>
          </a:p>
        </p:txBody>
      </p:sp>
    </p:spTree>
    <p:extLst>
      <p:ext uri="{BB962C8B-B14F-4D97-AF65-F5344CB8AC3E}">
        <p14:creationId xmlns:p14="http://schemas.microsoft.com/office/powerpoint/2010/main" val="36657518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A7BA06D-B3FF-4E91-8639-B4569AE3AA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/>
            <a:ahLst/>
            <a:cxnLst/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2B30C86D-5A07-48BC-9C9D-6F9A2DB1E9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555710" y="106482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D0461F72-A27E-48C5-A99A-B5EEDA7456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99B2B7-4020-0D4D-9721-2958B41A1EAD}"/>
              </a:ext>
            </a:extLst>
          </p:cNvPr>
          <p:cNvSpPr txBox="1"/>
          <p:nvPr/>
        </p:nvSpPr>
        <p:spPr>
          <a:xfrm>
            <a:off x="1524000" y="3349167"/>
            <a:ext cx="9144000" cy="17483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Brought to you by 3D Solutions.</a:t>
            </a:r>
          </a:p>
        </p:txBody>
      </p:sp>
      <p:pic>
        <p:nvPicPr>
          <p:cNvPr id="2" name="Picture 4" descr="A picture containing fireworks&#10;&#10;Description generated with very high confidence">
            <a:extLst>
              <a:ext uri="{FF2B5EF4-FFF2-40B4-BE49-F238E27FC236}">
                <a16:creationId xmlns:a16="http://schemas.microsoft.com/office/drawing/2014/main" id="{EFB2449F-A408-9046-AACF-3933264B1C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4282" y="165282"/>
            <a:ext cx="4083433" cy="4083433"/>
          </a:xfrm>
          <a:custGeom>
            <a:avLst/>
            <a:gdLst/>
            <a:ahLst/>
            <a:cxnLst/>
            <a:rect l="l" t="t" r="r" b="b"/>
            <a:pathLst>
              <a:path w="9143998" h="2473607">
                <a:moveTo>
                  <a:pt x="64634" y="0"/>
                </a:moveTo>
                <a:lnTo>
                  <a:pt x="9079363" y="0"/>
                </a:lnTo>
                <a:cubicBezTo>
                  <a:pt x="9115060" y="0"/>
                  <a:pt x="9143998" y="28938"/>
                  <a:pt x="9143998" y="64635"/>
                </a:cubicBezTo>
                <a:lnTo>
                  <a:pt x="9143998" y="2408972"/>
                </a:lnTo>
                <a:cubicBezTo>
                  <a:pt x="9143998" y="2444669"/>
                  <a:pt x="9115060" y="2473607"/>
                  <a:pt x="9079363" y="2473607"/>
                </a:cubicBezTo>
                <a:lnTo>
                  <a:pt x="64634" y="2473607"/>
                </a:lnTo>
                <a:cubicBezTo>
                  <a:pt x="46786" y="2473607"/>
                  <a:pt x="30627" y="2466373"/>
                  <a:pt x="18930" y="2454676"/>
                </a:cubicBezTo>
                <a:lnTo>
                  <a:pt x="0" y="2408974"/>
                </a:lnTo>
                <a:lnTo>
                  <a:pt x="0" y="64633"/>
                </a:lnTo>
                <a:lnTo>
                  <a:pt x="18930" y="18931"/>
                </a:lnTo>
                <a:cubicBezTo>
                  <a:pt x="30627" y="7235"/>
                  <a:pt x="46786" y="0"/>
                  <a:pt x="64634" y="0"/>
                </a:cubicBezTo>
                <a:close/>
              </a:path>
            </a:pathLst>
          </a:cu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DF382E8D-312B-4792-A211-0BDE37F6F5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65562" y="2623216"/>
            <a:ext cx="546100" cy="546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Arc 16">
            <a:extLst>
              <a:ext uri="{FF2B5EF4-FFF2-40B4-BE49-F238E27FC236}">
                <a16:creationId xmlns:a16="http://schemas.microsoft.com/office/drawing/2014/main" id="{036F9B07-02BE-4BD5-BA9D-E91B8A456B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38539" y="361268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F2A7143-F403-5F48-95AC-942AAFEB1DAB}"/>
              </a:ext>
            </a:extLst>
          </p:cNvPr>
          <p:cNvSpPr txBox="1"/>
          <p:nvPr/>
        </p:nvSpPr>
        <p:spPr>
          <a:xfrm>
            <a:off x="5421328" y="5334000"/>
            <a:ext cx="1349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/>
              <a:t>Thank you.</a:t>
            </a:r>
          </a:p>
        </p:txBody>
      </p:sp>
    </p:spTree>
    <p:extLst>
      <p:ext uri="{BB962C8B-B14F-4D97-AF65-F5344CB8AC3E}">
        <p14:creationId xmlns:p14="http://schemas.microsoft.com/office/powerpoint/2010/main" val="29489297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8E4A47-18CF-AA45-8470-E263BB5328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Block Diagram</a:t>
            </a:r>
          </a:p>
        </p:txBody>
      </p:sp>
      <p:pic>
        <p:nvPicPr>
          <p:cNvPr id="4" name="Picture 4" descr="A close up of a map&#10;&#10;Description generated with high confidence">
            <a:extLst>
              <a:ext uri="{FF2B5EF4-FFF2-40B4-BE49-F238E27FC236}">
                <a16:creationId xmlns:a16="http://schemas.microsoft.com/office/drawing/2014/main" id="{7EB2D265-4448-423D-B060-6F0E3BC744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8402" y="1825625"/>
            <a:ext cx="9275196" cy="3859742"/>
          </a:xfrm>
        </p:spPr>
      </p:pic>
    </p:spTree>
    <p:extLst>
      <p:ext uri="{BB962C8B-B14F-4D97-AF65-F5344CB8AC3E}">
        <p14:creationId xmlns:p14="http://schemas.microsoft.com/office/powerpoint/2010/main" val="12048232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847D5-2EB4-4C73-B79B-072113E53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Summary Subsystem Testing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4DB8FA-8B31-4D97-959C-A7628732D0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b="1"/>
              <a:t>Sterilization</a:t>
            </a:r>
          </a:p>
          <a:p>
            <a:r>
              <a:rPr lang="en-US" sz="2400" b="1"/>
              <a:t>Cost</a:t>
            </a:r>
          </a:p>
          <a:p>
            <a:r>
              <a:rPr lang="en-US" sz="2400" b="1"/>
              <a:t>IP-52</a:t>
            </a:r>
          </a:p>
          <a:p>
            <a:r>
              <a:rPr lang="en-US" sz="2400" b="1"/>
              <a:t>Factor of Safety</a:t>
            </a:r>
          </a:p>
          <a:p>
            <a:endParaRPr lang="en-US" sz="2400" b="1"/>
          </a:p>
          <a:p>
            <a:pPr marL="0" indent="0">
              <a:buNone/>
            </a:pP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8992611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Arc 43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37AD60-F6DF-B248-BC4E-D64929D82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4962" y="479493"/>
            <a:ext cx="5458838" cy="1325563"/>
          </a:xfrm>
        </p:spPr>
        <p:txBody>
          <a:bodyPr>
            <a:normAutofit/>
          </a:bodyPr>
          <a:lstStyle/>
          <a:p>
            <a:r>
              <a:rPr lang="en-US"/>
              <a:t>Sterilization Testing</a:t>
            </a:r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4" descr="A close up of a box&#10;&#10;Description generated with high confidence">
            <a:extLst>
              <a:ext uri="{FF2B5EF4-FFF2-40B4-BE49-F238E27FC236}">
                <a16:creationId xmlns:a16="http://schemas.microsoft.com/office/drawing/2014/main" id="{D6731597-E900-4AA9-9748-ECA790C19C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182" y="1552610"/>
            <a:ext cx="4777381" cy="3583035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888A6D-4027-3540-BE97-E71374CA13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94962" y="1984443"/>
            <a:ext cx="5458838" cy="4192520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400"/>
              <a:t>What we did</a:t>
            </a:r>
          </a:p>
          <a:p>
            <a:r>
              <a:rPr lang="en-US" sz="2400"/>
              <a:t>Collect dust or germs with a Q-tip from an object into Petri dish</a:t>
            </a:r>
          </a:p>
          <a:p>
            <a:r>
              <a:rPr lang="en-US" sz="2400"/>
              <a:t>Putting the dirty object in the UV light (1min) and using a Q-tip to take a sample into the Petri dish </a:t>
            </a:r>
          </a:p>
          <a:p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9393917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847D5-2EB4-4C73-B79B-072113E53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Cost Summary: </a:t>
            </a:r>
            <a:r>
              <a:rPr lang="en-US" b="1">
                <a:ea typeface="+mj-lt"/>
                <a:cs typeface="+mj-lt"/>
              </a:rPr>
              <a:t>"Shall cost less than $300"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4DB8FA-8B31-4D97-959C-A7628732D0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88" y="1825625"/>
            <a:ext cx="12357099" cy="463761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457200"/>
            <a:r>
              <a:rPr lang="en-US" sz="2400"/>
              <a:t>Spent </a:t>
            </a:r>
            <a:r>
              <a:rPr lang="en-US" sz="2400" b="1"/>
              <a:t>$331.70.</a:t>
            </a:r>
            <a:endParaRPr lang="en-US" sz="2400"/>
          </a:p>
          <a:p>
            <a:pPr marL="0" indent="0">
              <a:buNone/>
            </a:pPr>
            <a:endParaRPr lang="en-US" sz="2400" b="1"/>
          </a:p>
          <a:p>
            <a:pPr marL="457200" indent="-457200"/>
            <a:r>
              <a:rPr lang="en-US" sz="2400"/>
              <a:t>Lots of 'non-renewable' costs.</a:t>
            </a:r>
          </a:p>
          <a:p>
            <a:pPr marL="0" indent="0">
              <a:buNone/>
            </a:pPr>
            <a:endParaRPr lang="en-US" sz="2400"/>
          </a:p>
          <a:p>
            <a:pPr marL="457200" indent="-457200"/>
            <a:r>
              <a:rPr lang="en-US" sz="2400"/>
              <a:t>Estimate at least </a:t>
            </a:r>
            <a:r>
              <a:rPr lang="en-US" sz="2400" b="1"/>
              <a:t>$90</a:t>
            </a:r>
            <a:r>
              <a:rPr lang="en-US" sz="2400"/>
              <a:t> less next time – This is within budget!</a:t>
            </a:r>
          </a:p>
          <a:p>
            <a:pPr marL="457200" indent="-457200"/>
            <a:endParaRPr lang="en-US" sz="2400" b="1"/>
          </a:p>
          <a:p>
            <a:pPr marL="0" indent="0">
              <a:buNone/>
            </a:pPr>
            <a:endParaRPr lang="en-US" sz="2400" b="1"/>
          </a:p>
        </p:txBody>
      </p:sp>
    </p:spTree>
    <p:extLst>
      <p:ext uri="{BB962C8B-B14F-4D97-AF65-F5344CB8AC3E}">
        <p14:creationId xmlns:p14="http://schemas.microsoft.com/office/powerpoint/2010/main" val="39096714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6" name="Rectangle 45">
            <a:extLst>
              <a:ext uri="{FF2B5EF4-FFF2-40B4-BE49-F238E27FC236}">
                <a16:creationId xmlns:a16="http://schemas.microsoft.com/office/drawing/2014/main" id="{1CD81A2A-6ED4-4EF4-A14C-912D31E148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C18CBC-2806-084B-BE1B-D79A664ED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393361" cy="1325563"/>
          </a:xfrm>
        </p:spPr>
        <p:txBody>
          <a:bodyPr>
            <a:normAutofit/>
          </a:bodyPr>
          <a:lstStyle/>
          <a:p>
            <a:r>
              <a:rPr lang="en-US"/>
              <a:t>IP52 Standard Testing</a:t>
            </a:r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1661932C-CA15-4E17-B115-FAE7CBEE47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198657" y="1"/>
            <a:ext cx="1155142" cy="625027"/>
          </a:xfrm>
          <a:custGeom>
            <a:avLst/>
            <a:gdLst>
              <a:gd name="connsiteX0" fmla="*/ 4784 w 1155142"/>
              <a:gd name="connsiteY0" fmla="*/ 0 h 625027"/>
              <a:gd name="connsiteX1" fmla="*/ 1150358 w 1155142"/>
              <a:gd name="connsiteY1" fmla="*/ 0 h 625027"/>
              <a:gd name="connsiteX2" fmla="*/ 1155142 w 1155142"/>
              <a:gd name="connsiteY2" fmla="*/ 47456 h 625027"/>
              <a:gd name="connsiteX3" fmla="*/ 577571 w 1155142"/>
              <a:gd name="connsiteY3" fmla="*/ 625027 h 625027"/>
              <a:gd name="connsiteX4" fmla="*/ 0 w 1155142"/>
              <a:gd name="connsiteY4" fmla="*/ 47456 h 625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625027">
                <a:moveTo>
                  <a:pt x="4784" y="0"/>
                </a:moveTo>
                <a:lnTo>
                  <a:pt x="1150358" y="0"/>
                </a:lnTo>
                <a:lnTo>
                  <a:pt x="1155142" y="47456"/>
                </a:lnTo>
                <a:cubicBezTo>
                  <a:pt x="1155142" y="366440"/>
                  <a:pt x="896555" y="625027"/>
                  <a:pt x="577571" y="625027"/>
                </a:cubicBezTo>
                <a:cubicBezTo>
                  <a:pt x="258587" y="625027"/>
                  <a:pt x="0" y="366440"/>
                  <a:pt x="0" y="47456"/>
                </a:cubicBezTo>
                <a:close/>
              </a:path>
            </a:pathLst>
          </a:custGeom>
          <a:solidFill>
            <a:schemeClr val="accent5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5A4F49-82CF-9349-A62F-8D3D7D0634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9336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/>
              <a:t>SPEC: The product shall maintain IP52 protection.</a:t>
            </a:r>
          </a:p>
          <a:p>
            <a:pPr marL="0" indent="0">
              <a:buNone/>
            </a:pPr>
            <a:r>
              <a:rPr lang="en-US" sz="2400" b="1"/>
              <a:t>WHAT WE DID</a:t>
            </a:r>
          </a:p>
          <a:p>
            <a:r>
              <a:rPr lang="en-US" sz="2400"/>
              <a:t>Placed contents inside box.</a:t>
            </a:r>
          </a:p>
          <a:p>
            <a:r>
              <a:rPr lang="en-US" sz="2400"/>
              <a:t>Simulated 3 mm of rainfall/minute for 40 seconds.</a:t>
            </a:r>
          </a:p>
          <a:p>
            <a:r>
              <a:rPr lang="en-US" sz="2400"/>
              <a:t>Analyzed contents inside.</a:t>
            </a:r>
          </a:p>
          <a:p>
            <a:r>
              <a:rPr lang="en-US" sz="2400"/>
              <a:t>Passed test.</a:t>
            </a:r>
          </a:p>
          <a:p>
            <a:endParaRPr lang="en-US" sz="2400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8590ADD5-9383-4D3D-9047-3DA2593CCB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08185" y="3423959"/>
            <a:ext cx="540822" cy="540822"/>
          </a:xfrm>
          <a:prstGeom prst="ellipse">
            <a:avLst/>
          </a:prstGeom>
          <a:noFill/>
          <a:ln w="1270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 descr="A picture containing indoor, sitting, kitchen, open&#10;&#10;Description automatically generated">
            <a:extLst>
              <a:ext uri="{FF2B5EF4-FFF2-40B4-BE49-F238E27FC236}">
                <a16:creationId xmlns:a16="http://schemas.microsoft.com/office/drawing/2014/main" id="{2C0D17EF-3C0C-FF4A-8878-36B56D7D23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90" r="14445" b="2"/>
          <a:stretch/>
        </p:blipFill>
        <p:spPr>
          <a:xfrm>
            <a:off x="7887184" y="1219246"/>
            <a:ext cx="3781051" cy="3775530"/>
          </a:xfrm>
          <a:custGeom>
            <a:avLst/>
            <a:gdLst/>
            <a:ahLst/>
            <a:cxnLst/>
            <a:rect l="l" t="t" r="r" b="b"/>
            <a:pathLst>
              <a:path w="4114800" h="5712488">
                <a:moveTo>
                  <a:pt x="133155" y="0"/>
                </a:moveTo>
                <a:lnTo>
                  <a:pt x="3981645" y="0"/>
                </a:lnTo>
                <a:cubicBezTo>
                  <a:pt x="4055184" y="0"/>
                  <a:pt x="4114800" y="59616"/>
                  <a:pt x="4114800" y="133155"/>
                </a:cubicBezTo>
                <a:lnTo>
                  <a:pt x="4114800" y="5579333"/>
                </a:lnTo>
                <a:cubicBezTo>
                  <a:pt x="4114800" y="5652872"/>
                  <a:pt x="4055184" y="5712488"/>
                  <a:pt x="3981645" y="5712488"/>
                </a:cubicBezTo>
                <a:lnTo>
                  <a:pt x="133155" y="5712488"/>
                </a:lnTo>
                <a:cubicBezTo>
                  <a:pt x="59616" y="5712488"/>
                  <a:pt x="0" y="5652872"/>
                  <a:pt x="0" y="5579333"/>
                </a:cubicBezTo>
                <a:lnTo>
                  <a:pt x="0" y="133155"/>
                </a:lnTo>
                <a:cubicBezTo>
                  <a:pt x="0" y="59616"/>
                  <a:pt x="59616" y="0"/>
                  <a:pt x="133155" y="0"/>
                </a:cubicBezTo>
                <a:close/>
              </a:path>
            </a:pathLst>
          </a:custGeom>
        </p:spPr>
      </p:pic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DABE3E45-88CF-45D8-8D40-C773324D9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49602" y="1"/>
            <a:ext cx="2066948" cy="1621879"/>
          </a:xfrm>
          <a:custGeom>
            <a:avLst/>
            <a:gdLst>
              <a:gd name="connsiteX0" fmla="*/ 0 w 2066948"/>
              <a:gd name="connsiteY0" fmla="*/ 0 h 1621879"/>
              <a:gd name="connsiteX1" fmla="*/ 123825 w 2066948"/>
              <a:gd name="connsiteY1" fmla="*/ 0 h 1621879"/>
              <a:gd name="connsiteX2" fmla="*/ 123825 w 2066948"/>
              <a:gd name="connsiteY2" fmla="*/ 1452620 h 1621879"/>
              <a:gd name="connsiteX3" fmla="*/ 1881378 w 2066948"/>
              <a:gd name="connsiteY3" fmla="*/ 436017 h 1621879"/>
              <a:gd name="connsiteX4" fmla="*/ 1127572 w 2066948"/>
              <a:gd name="connsiteY4" fmla="*/ 0 h 1621879"/>
              <a:gd name="connsiteX5" fmla="*/ 1374887 w 2066948"/>
              <a:gd name="connsiteY5" fmla="*/ 0 h 1621879"/>
              <a:gd name="connsiteX6" fmla="*/ 2035969 w 2066948"/>
              <a:gd name="connsiteY6" fmla="*/ 382391 h 1621879"/>
              <a:gd name="connsiteX7" fmla="*/ 2058648 w 2066948"/>
              <a:gd name="connsiteY7" fmla="*/ 466963 h 1621879"/>
              <a:gd name="connsiteX8" fmla="*/ 2035969 w 2066948"/>
              <a:gd name="connsiteY8" fmla="*/ 489642 h 1621879"/>
              <a:gd name="connsiteX9" fmla="*/ 92869 w 2066948"/>
              <a:gd name="connsiteY9" fmla="*/ 1613592 h 1621879"/>
              <a:gd name="connsiteX10" fmla="*/ 61913 w 2066948"/>
              <a:gd name="connsiteY10" fmla="*/ 1621879 h 1621879"/>
              <a:gd name="connsiteX11" fmla="*/ 0 w 2066948"/>
              <a:gd name="connsiteY11" fmla="*/ 1559967 h 1621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66948" h="1621879">
                <a:moveTo>
                  <a:pt x="0" y="0"/>
                </a:moveTo>
                <a:lnTo>
                  <a:pt x="123825" y="0"/>
                </a:lnTo>
                <a:lnTo>
                  <a:pt x="123825" y="1452620"/>
                </a:lnTo>
                <a:lnTo>
                  <a:pt x="1881378" y="436017"/>
                </a:lnTo>
                <a:lnTo>
                  <a:pt x="1127572" y="0"/>
                </a:lnTo>
                <a:lnTo>
                  <a:pt x="1374887" y="0"/>
                </a:lnTo>
                <a:lnTo>
                  <a:pt x="2035969" y="382391"/>
                </a:lnTo>
                <a:cubicBezTo>
                  <a:pt x="2065582" y="399479"/>
                  <a:pt x="2075745" y="437340"/>
                  <a:pt x="2058648" y="466963"/>
                </a:cubicBezTo>
                <a:cubicBezTo>
                  <a:pt x="2053219" y="476384"/>
                  <a:pt x="2045389" y="484204"/>
                  <a:pt x="2035969" y="489642"/>
                </a:cubicBezTo>
                <a:lnTo>
                  <a:pt x="92869" y="1613592"/>
                </a:lnTo>
                <a:cubicBezTo>
                  <a:pt x="83458" y="1619031"/>
                  <a:pt x="72780" y="1621889"/>
                  <a:pt x="61913" y="1621879"/>
                </a:cubicBezTo>
                <a:cubicBezTo>
                  <a:pt x="27719" y="1621879"/>
                  <a:pt x="0" y="1594161"/>
                  <a:pt x="0" y="1559967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49CD1692-827B-4C8D-B4A1-134FD04CF4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138745" y="1027906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B91ECDA9-56DC-4270-8F33-01C5637B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463438">
            <a:off x="7456580" y="5166682"/>
            <a:ext cx="1835725" cy="2024785"/>
          </a:xfrm>
          <a:custGeom>
            <a:avLst/>
            <a:gdLst>
              <a:gd name="connsiteX0" fmla="*/ 1801138 w 1835725"/>
              <a:gd name="connsiteY0" fmla="*/ 1622662 h 2024785"/>
              <a:gd name="connsiteX1" fmla="*/ 1835717 w 1835725"/>
              <a:gd name="connsiteY1" fmla="*/ 1680254 h 2024785"/>
              <a:gd name="connsiteX2" fmla="*/ 1812568 w 1835725"/>
              <a:gd name="connsiteY2" fmla="*/ 1877193 h 2024785"/>
              <a:gd name="connsiteX3" fmla="*/ 1776210 w 1835725"/>
              <a:gd name="connsiteY3" fmla="*/ 2024785 h 2024785"/>
              <a:gd name="connsiteX4" fmla="*/ 1655772 w 1835725"/>
              <a:gd name="connsiteY4" fmla="*/ 1983449 h 2024785"/>
              <a:gd name="connsiteX5" fmla="*/ 1687591 w 1835725"/>
              <a:gd name="connsiteY5" fmla="*/ 1854495 h 2024785"/>
              <a:gd name="connsiteX6" fmla="*/ 1708939 w 1835725"/>
              <a:gd name="connsiteY6" fmla="*/ 1673301 h 2024785"/>
              <a:gd name="connsiteX7" fmla="*/ 1778129 w 1835725"/>
              <a:gd name="connsiteY7" fmla="*/ 1615979 h 2024785"/>
              <a:gd name="connsiteX8" fmla="*/ 1801138 w 1835725"/>
              <a:gd name="connsiteY8" fmla="*/ 1622662 h 2024785"/>
              <a:gd name="connsiteX9" fmla="*/ 1585229 w 1835725"/>
              <a:gd name="connsiteY9" fmla="*/ 764759 h 2024785"/>
              <a:gd name="connsiteX10" fmla="*/ 1623024 w 1835725"/>
              <a:gd name="connsiteY10" fmla="*/ 792810 h 2024785"/>
              <a:gd name="connsiteX11" fmla="*/ 1777614 w 1835725"/>
              <a:gd name="connsiteY11" fmla="*/ 1157141 h 2024785"/>
              <a:gd name="connsiteX12" fmla="*/ 1733799 w 1835725"/>
              <a:gd name="connsiteY12" fmla="*/ 1235532 h 2024785"/>
              <a:gd name="connsiteX13" fmla="*/ 1716464 w 1835725"/>
              <a:gd name="connsiteY13" fmla="*/ 1237722 h 2024785"/>
              <a:gd name="connsiteX14" fmla="*/ 1716464 w 1835725"/>
              <a:gd name="connsiteY14" fmla="*/ 1237913 h 2024785"/>
              <a:gd name="connsiteX15" fmla="*/ 1655409 w 1835725"/>
              <a:gd name="connsiteY15" fmla="*/ 1191717 h 2024785"/>
              <a:gd name="connsiteX16" fmla="*/ 1513200 w 1835725"/>
              <a:gd name="connsiteY16" fmla="*/ 856627 h 2024785"/>
              <a:gd name="connsiteX17" fmla="*/ 1538499 w 1835725"/>
              <a:gd name="connsiteY17" fmla="*/ 770415 h 2024785"/>
              <a:gd name="connsiteX18" fmla="*/ 1585229 w 1835725"/>
              <a:gd name="connsiteY18" fmla="*/ 764759 h 2024785"/>
              <a:gd name="connsiteX19" fmla="*/ 477919 w 1835725"/>
              <a:gd name="connsiteY19" fmla="*/ 21437 h 2024785"/>
              <a:gd name="connsiteX20" fmla="*/ 509236 w 1835725"/>
              <a:gd name="connsiteY20" fmla="*/ 84182 h 2024785"/>
              <a:gd name="connsiteX21" fmla="*/ 445829 w 1835725"/>
              <a:gd name="connsiteY21" fmla="*/ 139871 h 2024785"/>
              <a:gd name="connsiteX22" fmla="*/ 437447 w 1835725"/>
              <a:gd name="connsiteY22" fmla="*/ 139395 h 2024785"/>
              <a:gd name="connsiteX23" fmla="*/ 73211 w 1835725"/>
              <a:gd name="connsiteY23" fmla="*/ 137204 h 2024785"/>
              <a:gd name="connsiteX24" fmla="*/ 749 w 1835725"/>
              <a:gd name="connsiteY24" fmla="*/ 84082 h 2024785"/>
              <a:gd name="connsiteX25" fmla="*/ 53871 w 1835725"/>
              <a:gd name="connsiteY25" fmla="*/ 11621 h 2024785"/>
              <a:gd name="connsiteX26" fmla="*/ 58352 w 1835725"/>
              <a:gd name="connsiteY26" fmla="*/ 11093 h 2024785"/>
              <a:gd name="connsiteX27" fmla="*/ 454020 w 1835725"/>
              <a:gd name="connsiteY27" fmla="*/ 13474 h 2024785"/>
              <a:gd name="connsiteX28" fmla="*/ 477919 w 1835725"/>
              <a:gd name="connsiteY28" fmla="*/ 21437 h 2024785"/>
              <a:gd name="connsiteX29" fmla="*/ 957797 w 1835725"/>
              <a:gd name="connsiteY29" fmla="*/ 167970 h 2024785"/>
              <a:gd name="connsiteX30" fmla="*/ 1286982 w 1835725"/>
              <a:gd name="connsiteY30" fmla="*/ 387616 h 2024785"/>
              <a:gd name="connsiteX31" fmla="*/ 1293725 w 1835725"/>
              <a:gd name="connsiteY31" fmla="*/ 477075 h 2024785"/>
              <a:gd name="connsiteX32" fmla="*/ 1245453 w 1835725"/>
              <a:gd name="connsiteY32" fmla="*/ 499154 h 2024785"/>
              <a:gd name="connsiteX33" fmla="*/ 1245167 w 1835725"/>
              <a:gd name="connsiteY33" fmla="*/ 499154 h 2024785"/>
              <a:gd name="connsiteX34" fmla="*/ 1203638 w 1835725"/>
              <a:gd name="connsiteY34" fmla="*/ 484104 h 2024785"/>
              <a:gd name="connsiteX35" fmla="*/ 900647 w 1835725"/>
              <a:gd name="connsiteY35" fmla="*/ 281508 h 2024785"/>
              <a:gd name="connsiteX36" fmla="*/ 872454 w 1835725"/>
              <a:gd name="connsiteY36" fmla="*/ 196164 h 2024785"/>
              <a:gd name="connsiteX37" fmla="*/ 957797 w 1835725"/>
              <a:gd name="connsiteY37" fmla="*/ 167970 h 2024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835725" h="2024785">
                <a:moveTo>
                  <a:pt x="1801138" y="1622662"/>
                </a:moveTo>
                <a:cubicBezTo>
                  <a:pt x="1822105" y="1633400"/>
                  <a:pt x="1836117" y="1655372"/>
                  <a:pt x="1835717" y="1680254"/>
                </a:cubicBezTo>
                <a:cubicBezTo>
                  <a:pt x="1832093" y="1746382"/>
                  <a:pt x="1824354" y="1812154"/>
                  <a:pt x="1812568" y="1877193"/>
                </a:cubicBezTo>
                <a:lnTo>
                  <a:pt x="1776210" y="2024785"/>
                </a:lnTo>
                <a:lnTo>
                  <a:pt x="1655772" y="1983449"/>
                </a:lnTo>
                <a:lnTo>
                  <a:pt x="1687591" y="1854495"/>
                </a:lnTo>
                <a:cubicBezTo>
                  <a:pt x="1698455" y="1794657"/>
                  <a:pt x="1705590" y="1734142"/>
                  <a:pt x="1708939" y="1673301"/>
                </a:cubicBezTo>
                <a:cubicBezTo>
                  <a:pt x="1712216" y="1638363"/>
                  <a:pt x="1743190" y="1612703"/>
                  <a:pt x="1778129" y="1615979"/>
                </a:cubicBezTo>
                <a:cubicBezTo>
                  <a:pt x="1786387" y="1616753"/>
                  <a:pt x="1794149" y="1619084"/>
                  <a:pt x="1801138" y="1622662"/>
                </a:cubicBezTo>
                <a:close/>
                <a:moveTo>
                  <a:pt x="1585229" y="764759"/>
                </a:moveTo>
                <a:cubicBezTo>
                  <a:pt x="1600438" y="768789"/>
                  <a:pt x="1614156" y="778436"/>
                  <a:pt x="1623024" y="792810"/>
                </a:cubicBezTo>
                <a:cubicBezTo>
                  <a:pt x="1689575" y="907319"/>
                  <a:pt x="1741505" y="1029715"/>
                  <a:pt x="1777614" y="1157141"/>
                </a:cubicBezTo>
                <a:cubicBezTo>
                  <a:pt x="1787149" y="1190888"/>
                  <a:pt x="1767537" y="1225969"/>
                  <a:pt x="1733799" y="1235532"/>
                </a:cubicBezTo>
                <a:cubicBezTo>
                  <a:pt x="1728151" y="1237046"/>
                  <a:pt x="1722312" y="1237780"/>
                  <a:pt x="1716464" y="1237722"/>
                </a:cubicBezTo>
                <a:lnTo>
                  <a:pt x="1716464" y="1237913"/>
                </a:lnTo>
                <a:cubicBezTo>
                  <a:pt x="1688070" y="1237913"/>
                  <a:pt x="1663124" y="1219044"/>
                  <a:pt x="1655409" y="1191717"/>
                </a:cubicBezTo>
                <a:cubicBezTo>
                  <a:pt x="1622214" y="1074512"/>
                  <a:pt x="1574437" y="961936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53325" y="762319"/>
                  <a:pt x="1570022" y="760730"/>
                  <a:pt x="1585229" y="764759"/>
                </a:cubicBezTo>
                <a:close/>
                <a:moveTo>
                  <a:pt x="477919" y="21437"/>
                </a:moveTo>
                <a:cubicBezTo>
                  <a:pt x="499341" y="33775"/>
                  <a:pt x="512445" y="58102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89834" y="-4456"/>
                  <a:pt x="322735" y="-3656"/>
                  <a:pt x="454020" y="13474"/>
                </a:cubicBezTo>
                <a:cubicBezTo>
                  <a:pt x="462713" y="14543"/>
                  <a:pt x="470778" y="17324"/>
                  <a:pt x="477919" y="21437"/>
                </a:cubicBezTo>
                <a:close/>
                <a:moveTo>
                  <a:pt x="957797" y="167970"/>
                </a:move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8235" y="164811"/>
                  <a:pt x="926445" y="152188"/>
                  <a:pt x="957797" y="167970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Freeform: Shape 57">
            <a:extLst>
              <a:ext uri="{FF2B5EF4-FFF2-40B4-BE49-F238E27FC236}">
                <a16:creationId xmlns:a16="http://schemas.microsoft.com/office/drawing/2014/main" id="{75F47824-961D-465D-84F9-EAE11BC617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09527" y="6033795"/>
            <a:ext cx="1991064" cy="824205"/>
          </a:xfrm>
          <a:custGeom>
            <a:avLst/>
            <a:gdLst>
              <a:gd name="connsiteX0" fmla="*/ 995532 w 1991064"/>
              <a:gd name="connsiteY0" fmla="*/ 0 h 824205"/>
              <a:gd name="connsiteX1" fmla="*/ 1984823 w 1991064"/>
              <a:gd name="connsiteY1" fmla="*/ 784423 h 824205"/>
              <a:gd name="connsiteX2" fmla="*/ 1991064 w 1991064"/>
              <a:gd name="connsiteY2" fmla="*/ 824205 h 824205"/>
              <a:gd name="connsiteX3" fmla="*/ 0 w 1991064"/>
              <a:gd name="connsiteY3" fmla="*/ 824205 h 824205"/>
              <a:gd name="connsiteX4" fmla="*/ 6241 w 1991064"/>
              <a:gd name="connsiteY4" fmla="*/ 784423 h 824205"/>
              <a:gd name="connsiteX5" fmla="*/ 995532 w 1991064"/>
              <a:gd name="connsiteY5" fmla="*/ 0 h 824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91064" h="824205">
                <a:moveTo>
                  <a:pt x="995532" y="0"/>
                </a:moveTo>
                <a:cubicBezTo>
                  <a:pt x="1483521" y="0"/>
                  <a:pt x="1890663" y="336754"/>
                  <a:pt x="1984823" y="784423"/>
                </a:cubicBezTo>
                <a:lnTo>
                  <a:pt x="1991064" y="824205"/>
                </a:lnTo>
                <a:lnTo>
                  <a:pt x="0" y="824205"/>
                </a:lnTo>
                <a:lnTo>
                  <a:pt x="6241" y="784423"/>
                </a:lnTo>
                <a:cubicBezTo>
                  <a:pt x="100402" y="336754"/>
                  <a:pt x="507544" y="0"/>
                  <a:pt x="99553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Freeform: Shape 59">
            <a:extLst>
              <a:ext uri="{FF2B5EF4-FFF2-40B4-BE49-F238E27FC236}">
                <a16:creationId xmlns:a16="http://schemas.microsoft.com/office/drawing/2014/main" id="{FEC9DA3E-C1D7-472D-B7C0-F71AE41FBA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51696" y="5519196"/>
            <a:ext cx="1340305" cy="1338805"/>
          </a:xfrm>
          <a:custGeom>
            <a:avLst/>
            <a:gdLst>
              <a:gd name="connsiteX0" fmla="*/ 61913 w 1340305"/>
              <a:gd name="connsiteY0" fmla="*/ 0 h 1338805"/>
              <a:gd name="connsiteX1" fmla="*/ 1340305 w 1340305"/>
              <a:gd name="connsiteY1" fmla="*/ 0 h 1338805"/>
              <a:gd name="connsiteX2" fmla="*/ 1340305 w 1340305"/>
              <a:gd name="connsiteY2" fmla="*/ 123825 h 1338805"/>
              <a:gd name="connsiteX3" fmla="*/ 123825 w 1340305"/>
              <a:gd name="connsiteY3" fmla="*/ 123825 h 1338805"/>
              <a:gd name="connsiteX4" fmla="*/ 123825 w 1340305"/>
              <a:gd name="connsiteY4" fmla="*/ 1338805 h 1338805"/>
              <a:gd name="connsiteX5" fmla="*/ 0 w 1340305"/>
              <a:gd name="connsiteY5" fmla="*/ 1338805 h 1338805"/>
              <a:gd name="connsiteX6" fmla="*/ 0 w 1340305"/>
              <a:gd name="connsiteY6" fmla="*/ 61913 h 1338805"/>
              <a:gd name="connsiteX7" fmla="*/ 61913 w 1340305"/>
              <a:gd name="connsiteY7" fmla="*/ 0 h 1338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40305" h="1338805">
                <a:moveTo>
                  <a:pt x="61913" y="0"/>
                </a:moveTo>
                <a:lnTo>
                  <a:pt x="1340305" y="0"/>
                </a:lnTo>
                <a:lnTo>
                  <a:pt x="1340305" y="123825"/>
                </a:lnTo>
                <a:lnTo>
                  <a:pt x="123825" y="123825"/>
                </a:lnTo>
                <a:lnTo>
                  <a:pt x="123825" y="1338805"/>
                </a:lnTo>
                <a:lnTo>
                  <a:pt x="0" y="1338805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09138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1CD81A2A-6ED4-4EF4-A14C-912D31E148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C18CBC-2806-084B-BE1B-D79A664ED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393361" cy="1325563"/>
          </a:xfrm>
        </p:spPr>
        <p:txBody>
          <a:bodyPr>
            <a:normAutofit/>
          </a:bodyPr>
          <a:lstStyle/>
          <a:p>
            <a:r>
              <a:rPr lang="en-US"/>
              <a:t>Factor of Safety Testing</a:t>
            </a: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1661932C-CA15-4E17-B115-FAE7CBEE47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198657" y="1"/>
            <a:ext cx="1155142" cy="625027"/>
          </a:xfrm>
          <a:custGeom>
            <a:avLst/>
            <a:gdLst>
              <a:gd name="connsiteX0" fmla="*/ 4784 w 1155142"/>
              <a:gd name="connsiteY0" fmla="*/ 0 h 625027"/>
              <a:gd name="connsiteX1" fmla="*/ 1150358 w 1155142"/>
              <a:gd name="connsiteY1" fmla="*/ 0 h 625027"/>
              <a:gd name="connsiteX2" fmla="*/ 1155142 w 1155142"/>
              <a:gd name="connsiteY2" fmla="*/ 47456 h 625027"/>
              <a:gd name="connsiteX3" fmla="*/ 577571 w 1155142"/>
              <a:gd name="connsiteY3" fmla="*/ 625027 h 625027"/>
              <a:gd name="connsiteX4" fmla="*/ 0 w 1155142"/>
              <a:gd name="connsiteY4" fmla="*/ 47456 h 625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625027">
                <a:moveTo>
                  <a:pt x="4784" y="0"/>
                </a:moveTo>
                <a:lnTo>
                  <a:pt x="1150358" y="0"/>
                </a:lnTo>
                <a:lnTo>
                  <a:pt x="1155142" y="47456"/>
                </a:lnTo>
                <a:cubicBezTo>
                  <a:pt x="1155142" y="366440"/>
                  <a:pt x="896555" y="625027"/>
                  <a:pt x="577571" y="625027"/>
                </a:cubicBezTo>
                <a:cubicBezTo>
                  <a:pt x="258587" y="625027"/>
                  <a:pt x="0" y="366440"/>
                  <a:pt x="0" y="47456"/>
                </a:cubicBezTo>
                <a:close/>
              </a:path>
            </a:pathLst>
          </a:custGeom>
          <a:solidFill>
            <a:schemeClr val="accent5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5A4F49-82CF-9349-A62F-8D3D7D0634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9336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/>
              <a:t>SPEC: The product’s structure shall support 30 kg  load applied to the top and should be able to support 80 kg applied to the top.</a:t>
            </a:r>
          </a:p>
          <a:p>
            <a:pPr marL="0" indent="0">
              <a:buNone/>
            </a:pPr>
            <a:r>
              <a:rPr lang="en-US" sz="2400" b="1"/>
              <a:t>WHAT WE DID</a:t>
            </a:r>
          </a:p>
          <a:p>
            <a:r>
              <a:rPr lang="en-US" sz="2400"/>
              <a:t>Applied 160 lbs on lid.</a:t>
            </a:r>
          </a:p>
          <a:p>
            <a:r>
              <a:rPr lang="en-US" sz="2400"/>
              <a:t>Added 20 lbs until 200 lbs.</a:t>
            </a:r>
          </a:p>
          <a:p>
            <a:r>
              <a:rPr lang="en-US" sz="2400"/>
              <a:t>Analyzed box for bends/creaks.</a:t>
            </a:r>
          </a:p>
          <a:p>
            <a:r>
              <a:rPr lang="en-US" sz="2400"/>
              <a:t>Passed test.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8590ADD5-9383-4D3D-9047-3DA2593CCB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08185" y="3423959"/>
            <a:ext cx="540822" cy="540822"/>
          </a:xfrm>
          <a:prstGeom prst="ellipse">
            <a:avLst/>
          </a:prstGeom>
          <a:noFill/>
          <a:ln w="1270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 descr="A picture containing building, man, black, sitting&#10;&#10;Description automatically generated">
            <a:extLst>
              <a:ext uri="{FF2B5EF4-FFF2-40B4-BE49-F238E27FC236}">
                <a16:creationId xmlns:a16="http://schemas.microsoft.com/office/drawing/2014/main" id="{751F2F29-C19C-464B-BD13-1F6EFC0346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6697" y="1176557"/>
            <a:ext cx="2442024" cy="3860908"/>
          </a:xfrm>
          <a:custGeom>
            <a:avLst/>
            <a:gdLst/>
            <a:ahLst/>
            <a:cxnLst/>
            <a:rect l="l" t="t" r="r" b="b"/>
            <a:pathLst>
              <a:path w="4114800" h="5712488">
                <a:moveTo>
                  <a:pt x="133155" y="0"/>
                </a:moveTo>
                <a:lnTo>
                  <a:pt x="3981645" y="0"/>
                </a:lnTo>
                <a:cubicBezTo>
                  <a:pt x="4055184" y="0"/>
                  <a:pt x="4114800" y="59616"/>
                  <a:pt x="4114800" y="133155"/>
                </a:cubicBezTo>
                <a:lnTo>
                  <a:pt x="4114800" y="5579333"/>
                </a:lnTo>
                <a:cubicBezTo>
                  <a:pt x="4114800" y="5652872"/>
                  <a:pt x="4055184" y="5712488"/>
                  <a:pt x="3981645" y="5712488"/>
                </a:cubicBezTo>
                <a:lnTo>
                  <a:pt x="133155" y="5712488"/>
                </a:lnTo>
                <a:cubicBezTo>
                  <a:pt x="59616" y="5712488"/>
                  <a:pt x="0" y="5652872"/>
                  <a:pt x="0" y="5579333"/>
                </a:cubicBezTo>
                <a:lnTo>
                  <a:pt x="0" y="133155"/>
                </a:lnTo>
                <a:cubicBezTo>
                  <a:pt x="0" y="59616"/>
                  <a:pt x="59616" y="0"/>
                  <a:pt x="133155" y="0"/>
                </a:cubicBezTo>
                <a:close/>
              </a:path>
            </a:pathLst>
          </a:custGeom>
        </p:spPr>
      </p:pic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DABE3E45-88CF-45D8-8D40-C773324D9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49602" y="1"/>
            <a:ext cx="2066948" cy="1621879"/>
          </a:xfrm>
          <a:custGeom>
            <a:avLst/>
            <a:gdLst>
              <a:gd name="connsiteX0" fmla="*/ 0 w 2066948"/>
              <a:gd name="connsiteY0" fmla="*/ 0 h 1621879"/>
              <a:gd name="connsiteX1" fmla="*/ 123825 w 2066948"/>
              <a:gd name="connsiteY1" fmla="*/ 0 h 1621879"/>
              <a:gd name="connsiteX2" fmla="*/ 123825 w 2066948"/>
              <a:gd name="connsiteY2" fmla="*/ 1452620 h 1621879"/>
              <a:gd name="connsiteX3" fmla="*/ 1881378 w 2066948"/>
              <a:gd name="connsiteY3" fmla="*/ 436017 h 1621879"/>
              <a:gd name="connsiteX4" fmla="*/ 1127572 w 2066948"/>
              <a:gd name="connsiteY4" fmla="*/ 0 h 1621879"/>
              <a:gd name="connsiteX5" fmla="*/ 1374887 w 2066948"/>
              <a:gd name="connsiteY5" fmla="*/ 0 h 1621879"/>
              <a:gd name="connsiteX6" fmla="*/ 2035969 w 2066948"/>
              <a:gd name="connsiteY6" fmla="*/ 382391 h 1621879"/>
              <a:gd name="connsiteX7" fmla="*/ 2058648 w 2066948"/>
              <a:gd name="connsiteY7" fmla="*/ 466963 h 1621879"/>
              <a:gd name="connsiteX8" fmla="*/ 2035969 w 2066948"/>
              <a:gd name="connsiteY8" fmla="*/ 489642 h 1621879"/>
              <a:gd name="connsiteX9" fmla="*/ 92869 w 2066948"/>
              <a:gd name="connsiteY9" fmla="*/ 1613592 h 1621879"/>
              <a:gd name="connsiteX10" fmla="*/ 61913 w 2066948"/>
              <a:gd name="connsiteY10" fmla="*/ 1621879 h 1621879"/>
              <a:gd name="connsiteX11" fmla="*/ 0 w 2066948"/>
              <a:gd name="connsiteY11" fmla="*/ 1559967 h 1621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66948" h="1621879">
                <a:moveTo>
                  <a:pt x="0" y="0"/>
                </a:moveTo>
                <a:lnTo>
                  <a:pt x="123825" y="0"/>
                </a:lnTo>
                <a:lnTo>
                  <a:pt x="123825" y="1452620"/>
                </a:lnTo>
                <a:lnTo>
                  <a:pt x="1881378" y="436017"/>
                </a:lnTo>
                <a:lnTo>
                  <a:pt x="1127572" y="0"/>
                </a:lnTo>
                <a:lnTo>
                  <a:pt x="1374887" y="0"/>
                </a:lnTo>
                <a:lnTo>
                  <a:pt x="2035969" y="382391"/>
                </a:lnTo>
                <a:cubicBezTo>
                  <a:pt x="2065582" y="399479"/>
                  <a:pt x="2075745" y="437340"/>
                  <a:pt x="2058648" y="466963"/>
                </a:cubicBezTo>
                <a:cubicBezTo>
                  <a:pt x="2053219" y="476384"/>
                  <a:pt x="2045389" y="484204"/>
                  <a:pt x="2035969" y="489642"/>
                </a:cubicBezTo>
                <a:lnTo>
                  <a:pt x="92869" y="1613592"/>
                </a:lnTo>
                <a:cubicBezTo>
                  <a:pt x="83458" y="1619031"/>
                  <a:pt x="72780" y="1621889"/>
                  <a:pt x="61913" y="1621879"/>
                </a:cubicBezTo>
                <a:cubicBezTo>
                  <a:pt x="27719" y="1621879"/>
                  <a:pt x="0" y="1594161"/>
                  <a:pt x="0" y="1559967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49CD1692-827B-4C8D-B4A1-134FD04CF4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138745" y="1027906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B91ECDA9-56DC-4270-8F33-01C5637B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463438">
            <a:off x="7456580" y="5166682"/>
            <a:ext cx="1835725" cy="2024785"/>
          </a:xfrm>
          <a:custGeom>
            <a:avLst/>
            <a:gdLst>
              <a:gd name="connsiteX0" fmla="*/ 1801138 w 1835725"/>
              <a:gd name="connsiteY0" fmla="*/ 1622662 h 2024785"/>
              <a:gd name="connsiteX1" fmla="*/ 1835717 w 1835725"/>
              <a:gd name="connsiteY1" fmla="*/ 1680254 h 2024785"/>
              <a:gd name="connsiteX2" fmla="*/ 1812568 w 1835725"/>
              <a:gd name="connsiteY2" fmla="*/ 1877193 h 2024785"/>
              <a:gd name="connsiteX3" fmla="*/ 1776210 w 1835725"/>
              <a:gd name="connsiteY3" fmla="*/ 2024785 h 2024785"/>
              <a:gd name="connsiteX4" fmla="*/ 1655772 w 1835725"/>
              <a:gd name="connsiteY4" fmla="*/ 1983449 h 2024785"/>
              <a:gd name="connsiteX5" fmla="*/ 1687591 w 1835725"/>
              <a:gd name="connsiteY5" fmla="*/ 1854495 h 2024785"/>
              <a:gd name="connsiteX6" fmla="*/ 1708939 w 1835725"/>
              <a:gd name="connsiteY6" fmla="*/ 1673301 h 2024785"/>
              <a:gd name="connsiteX7" fmla="*/ 1778129 w 1835725"/>
              <a:gd name="connsiteY7" fmla="*/ 1615979 h 2024785"/>
              <a:gd name="connsiteX8" fmla="*/ 1801138 w 1835725"/>
              <a:gd name="connsiteY8" fmla="*/ 1622662 h 2024785"/>
              <a:gd name="connsiteX9" fmla="*/ 1585229 w 1835725"/>
              <a:gd name="connsiteY9" fmla="*/ 764759 h 2024785"/>
              <a:gd name="connsiteX10" fmla="*/ 1623024 w 1835725"/>
              <a:gd name="connsiteY10" fmla="*/ 792810 h 2024785"/>
              <a:gd name="connsiteX11" fmla="*/ 1777614 w 1835725"/>
              <a:gd name="connsiteY11" fmla="*/ 1157141 h 2024785"/>
              <a:gd name="connsiteX12" fmla="*/ 1733799 w 1835725"/>
              <a:gd name="connsiteY12" fmla="*/ 1235532 h 2024785"/>
              <a:gd name="connsiteX13" fmla="*/ 1716464 w 1835725"/>
              <a:gd name="connsiteY13" fmla="*/ 1237722 h 2024785"/>
              <a:gd name="connsiteX14" fmla="*/ 1716464 w 1835725"/>
              <a:gd name="connsiteY14" fmla="*/ 1237913 h 2024785"/>
              <a:gd name="connsiteX15" fmla="*/ 1655409 w 1835725"/>
              <a:gd name="connsiteY15" fmla="*/ 1191717 h 2024785"/>
              <a:gd name="connsiteX16" fmla="*/ 1513200 w 1835725"/>
              <a:gd name="connsiteY16" fmla="*/ 856627 h 2024785"/>
              <a:gd name="connsiteX17" fmla="*/ 1538499 w 1835725"/>
              <a:gd name="connsiteY17" fmla="*/ 770415 h 2024785"/>
              <a:gd name="connsiteX18" fmla="*/ 1585229 w 1835725"/>
              <a:gd name="connsiteY18" fmla="*/ 764759 h 2024785"/>
              <a:gd name="connsiteX19" fmla="*/ 477919 w 1835725"/>
              <a:gd name="connsiteY19" fmla="*/ 21437 h 2024785"/>
              <a:gd name="connsiteX20" fmla="*/ 509236 w 1835725"/>
              <a:gd name="connsiteY20" fmla="*/ 84182 h 2024785"/>
              <a:gd name="connsiteX21" fmla="*/ 445829 w 1835725"/>
              <a:gd name="connsiteY21" fmla="*/ 139871 h 2024785"/>
              <a:gd name="connsiteX22" fmla="*/ 437447 w 1835725"/>
              <a:gd name="connsiteY22" fmla="*/ 139395 h 2024785"/>
              <a:gd name="connsiteX23" fmla="*/ 73211 w 1835725"/>
              <a:gd name="connsiteY23" fmla="*/ 137204 h 2024785"/>
              <a:gd name="connsiteX24" fmla="*/ 749 w 1835725"/>
              <a:gd name="connsiteY24" fmla="*/ 84082 h 2024785"/>
              <a:gd name="connsiteX25" fmla="*/ 53871 w 1835725"/>
              <a:gd name="connsiteY25" fmla="*/ 11621 h 2024785"/>
              <a:gd name="connsiteX26" fmla="*/ 58352 w 1835725"/>
              <a:gd name="connsiteY26" fmla="*/ 11093 h 2024785"/>
              <a:gd name="connsiteX27" fmla="*/ 454020 w 1835725"/>
              <a:gd name="connsiteY27" fmla="*/ 13474 h 2024785"/>
              <a:gd name="connsiteX28" fmla="*/ 477919 w 1835725"/>
              <a:gd name="connsiteY28" fmla="*/ 21437 h 2024785"/>
              <a:gd name="connsiteX29" fmla="*/ 957797 w 1835725"/>
              <a:gd name="connsiteY29" fmla="*/ 167970 h 2024785"/>
              <a:gd name="connsiteX30" fmla="*/ 1286982 w 1835725"/>
              <a:gd name="connsiteY30" fmla="*/ 387616 h 2024785"/>
              <a:gd name="connsiteX31" fmla="*/ 1293725 w 1835725"/>
              <a:gd name="connsiteY31" fmla="*/ 477075 h 2024785"/>
              <a:gd name="connsiteX32" fmla="*/ 1245453 w 1835725"/>
              <a:gd name="connsiteY32" fmla="*/ 499154 h 2024785"/>
              <a:gd name="connsiteX33" fmla="*/ 1245167 w 1835725"/>
              <a:gd name="connsiteY33" fmla="*/ 499154 h 2024785"/>
              <a:gd name="connsiteX34" fmla="*/ 1203638 w 1835725"/>
              <a:gd name="connsiteY34" fmla="*/ 484104 h 2024785"/>
              <a:gd name="connsiteX35" fmla="*/ 900647 w 1835725"/>
              <a:gd name="connsiteY35" fmla="*/ 281508 h 2024785"/>
              <a:gd name="connsiteX36" fmla="*/ 872454 w 1835725"/>
              <a:gd name="connsiteY36" fmla="*/ 196164 h 2024785"/>
              <a:gd name="connsiteX37" fmla="*/ 957797 w 1835725"/>
              <a:gd name="connsiteY37" fmla="*/ 167970 h 2024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835725" h="2024785">
                <a:moveTo>
                  <a:pt x="1801138" y="1622662"/>
                </a:moveTo>
                <a:cubicBezTo>
                  <a:pt x="1822105" y="1633400"/>
                  <a:pt x="1836117" y="1655372"/>
                  <a:pt x="1835717" y="1680254"/>
                </a:cubicBezTo>
                <a:cubicBezTo>
                  <a:pt x="1832093" y="1746382"/>
                  <a:pt x="1824354" y="1812154"/>
                  <a:pt x="1812568" y="1877193"/>
                </a:cubicBezTo>
                <a:lnTo>
                  <a:pt x="1776210" y="2024785"/>
                </a:lnTo>
                <a:lnTo>
                  <a:pt x="1655772" y="1983449"/>
                </a:lnTo>
                <a:lnTo>
                  <a:pt x="1687591" y="1854495"/>
                </a:lnTo>
                <a:cubicBezTo>
                  <a:pt x="1698455" y="1794657"/>
                  <a:pt x="1705590" y="1734142"/>
                  <a:pt x="1708939" y="1673301"/>
                </a:cubicBezTo>
                <a:cubicBezTo>
                  <a:pt x="1712216" y="1638363"/>
                  <a:pt x="1743190" y="1612703"/>
                  <a:pt x="1778129" y="1615979"/>
                </a:cubicBezTo>
                <a:cubicBezTo>
                  <a:pt x="1786387" y="1616753"/>
                  <a:pt x="1794149" y="1619084"/>
                  <a:pt x="1801138" y="1622662"/>
                </a:cubicBezTo>
                <a:close/>
                <a:moveTo>
                  <a:pt x="1585229" y="764759"/>
                </a:moveTo>
                <a:cubicBezTo>
                  <a:pt x="1600438" y="768789"/>
                  <a:pt x="1614156" y="778436"/>
                  <a:pt x="1623024" y="792810"/>
                </a:cubicBezTo>
                <a:cubicBezTo>
                  <a:pt x="1689575" y="907319"/>
                  <a:pt x="1741505" y="1029715"/>
                  <a:pt x="1777614" y="1157141"/>
                </a:cubicBezTo>
                <a:cubicBezTo>
                  <a:pt x="1787149" y="1190888"/>
                  <a:pt x="1767537" y="1225969"/>
                  <a:pt x="1733799" y="1235532"/>
                </a:cubicBezTo>
                <a:cubicBezTo>
                  <a:pt x="1728151" y="1237046"/>
                  <a:pt x="1722312" y="1237780"/>
                  <a:pt x="1716464" y="1237722"/>
                </a:cubicBezTo>
                <a:lnTo>
                  <a:pt x="1716464" y="1237913"/>
                </a:lnTo>
                <a:cubicBezTo>
                  <a:pt x="1688070" y="1237913"/>
                  <a:pt x="1663124" y="1219044"/>
                  <a:pt x="1655409" y="1191717"/>
                </a:cubicBezTo>
                <a:cubicBezTo>
                  <a:pt x="1622214" y="1074512"/>
                  <a:pt x="1574437" y="961936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53325" y="762319"/>
                  <a:pt x="1570022" y="760730"/>
                  <a:pt x="1585229" y="764759"/>
                </a:cubicBezTo>
                <a:close/>
                <a:moveTo>
                  <a:pt x="477919" y="21437"/>
                </a:moveTo>
                <a:cubicBezTo>
                  <a:pt x="499341" y="33775"/>
                  <a:pt x="512445" y="58102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89834" y="-4456"/>
                  <a:pt x="322735" y="-3656"/>
                  <a:pt x="454020" y="13474"/>
                </a:cubicBezTo>
                <a:cubicBezTo>
                  <a:pt x="462713" y="14543"/>
                  <a:pt x="470778" y="17324"/>
                  <a:pt x="477919" y="21437"/>
                </a:cubicBezTo>
                <a:close/>
                <a:moveTo>
                  <a:pt x="957797" y="167970"/>
                </a:move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8235" y="164811"/>
                  <a:pt x="926445" y="152188"/>
                  <a:pt x="957797" y="167970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75F47824-961D-465D-84F9-EAE11BC617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09527" y="6033795"/>
            <a:ext cx="1991064" cy="824205"/>
          </a:xfrm>
          <a:custGeom>
            <a:avLst/>
            <a:gdLst>
              <a:gd name="connsiteX0" fmla="*/ 995532 w 1991064"/>
              <a:gd name="connsiteY0" fmla="*/ 0 h 824205"/>
              <a:gd name="connsiteX1" fmla="*/ 1984823 w 1991064"/>
              <a:gd name="connsiteY1" fmla="*/ 784423 h 824205"/>
              <a:gd name="connsiteX2" fmla="*/ 1991064 w 1991064"/>
              <a:gd name="connsiteY2" fmla="*/ 824205 h 824205"/>
              <a:gd name="connsiteX3" fmla="*/ 0 w 1991064"/>
              <a:gd name="connsiteY3" fmla="*/ 824205 h 824205"/>
              <a:gd name="connsiteX4" fmla="*/ 6241 w 1991064"/>
              <a:gd name="connsiteY4" fmla="*/ 784423 h 824205"/>
              <a:gd name="connsiteX5" fmla="*/ 995532 w 1991064"/>
              <a:gd name="connsiteY5" fmla="*/ 0 h 824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91064" h="824205">
                <a:moveTo>
                  <a:pt x="995532" y="0"/>
                </a:moveTo>
                <a:cubicBezTo>
                  <a:pt x="1483521" y="0"/>
                  <a:pt x="1890663" y="336754"/>
                  <a:pt x="1984823" y="784423"/>
                </a:cubicBezTo>
                <a:lnTo>
                  <a:pt x="1991064" y="824205"/>
                </a:lnTo>
                <a:lnTo>
                  <a:pt x="0" y="824205"/>
                </a:lnTo>
                <a:lnTo>
                  <a:pt x="6241" y="784423"/>
                </a:lnTo>
                <a:cubicBezTo>
                  <a:pt x="100402" y="336754"/>
                  <a:pt x="507544" y="0"/>
                  <a:pt x="99553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FEC9DA3E-C1D7-472D-B7C0-F71AE41FBA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51696" y="5519196"/>
            <a:ext cx="1340305" cy="1338805"/>
          </a:xfrm>
          <a:custGeom>
            <a:avLst/>
            <a:gdLst>
              <a:gd name="connsiteX0" fmla="*/ 61913 w 1340305"/>
              <a:gd name="connsiteY0" fmla="*/ 0 h 1338805"/>
              <a:gd name="connsiteX1" fmla="*/ 1340305 w 1340305"/>
              <a:gd name="connsiteY1" fmla="*/ 0 h 1338805"/>
              <a:gd name="connsiteX2" fmla="*/ 1340305 w 1340305"/>
              <a:gd name="connsiteY2" fmla="*/ 123825 h 1338805"/>
              <a:gd name="connsiteX3" fmla="*/ 123825 w 1340305"/>
              <a:gd name="connsiteY3" fmla="*/ 123825 h 1338805"/>
              <a:gd name="connsiteX4" fmla="*/ 123825 w 1340305"/>
              <a:gd name="connsiteY4" fmla="*/ 1338805 h 1338805"/>
              <a:gd name="connsiteX5" fmla="*/ 0 w 1340305"/>
              <a:gd name="connsiteY5" fmla="*/ 1338805 h 1338805"/>
              <a:gd name="connsiteX6" fmla="*/ 0 w 1340305"/>
              <a:gd name="connsiteY6" fmla="*/ 61913 h 1338805"/>
              <a:gd name="connsiteX7" fmla="*/ 61913 w 1340305"/>
              <a:gd name="connsiteY7" fmla="*/ 0 h 1338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40305" h="1338805">
                <a:moveTo>
                  <a:pt x="61913" y="0"/>
                </a:moveTo>
                <a:lnTo>
                  <a:pt x="1340305" y="0"/>
                </a:lnTo>
                <a:lnTo>
                  <a:pt x="1340305" y="123825"/>
                </a:lnTo>
                <a:lnTo>
                  <a:pt x="123825" y="123825"/>
                </a:lnTo>
                <a:lnTo>
                  <a:pt x="123825" y="1338805"/>
                </a:lnTo>
                <a:lnTo>
                  <a:pt x="0" y="1338805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00504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8E4A47-18CF-AA45-8470-E263BB5328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Electrical Challenges and Solutions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AC1C37-1559-FD4D-A598-01620CD4EA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383553" cy="3542242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2400" b="1"/>
              <a:t>Challenges</a:t>
            </a:r>
          </a:p>
          <a:p>
            <a:r>
              <a:rPr lang="en-US" sz="2400"/>
              <a:t>Logic designs were continuous</a:t>
            </a:r>
          </a:p>
          <a:p>
            <a:r>
              <a:rPr lang="en-US" sz="2400"/>
              <a:t>ICs weren't rated for supply voltage</a:t>
            </a:r>
          </a:p>
          <a:p>
            <a:r>
              <a:rPr lang="en-US" sz="2400"/>
              <a:t>ICs didn't work</a:t>
            </a:r>
          </a:p>
          <a:p>
            <a:r>
              <a:rPr lang="en-US" sz="2400"/>
              <a:t>Needed circuit components</a:t>
            </a:r>
          </a:p>
          <a:p>
            <a:r>
              <a:rPr lang="en-US" sz="2400"/>
              <a:t>ICs didn't supply enough current</a:t>
            </a:r>
          </a:p>
          <a:p>
            <a:r>
              <a:rPr lang="en-US" sz="2400"/>
              <a:t>Dangers with large power source</a:t>
            </a:r>
          </a:p>
          <a:p>
            <a:r>
              <a:rPr lang="en-US" sz="2400"/>
              <a:t>Broken Lamp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38E289-A121-4CB8-B08A-B4FEE94E143E}"/>
              </a:ext>
            </a:extLst>
          </p:cNvPr>
          <p:cNvSpPr txBox="1"/>
          <p:nvPr/>
        </p:nvSpPr>
        <p:spPr>
          <a:xfrm>
            <a:off x="6176831" y="1823748"/>
            <a:ext cx="5576491" cy="364920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400" b="1">
                <a:ea typeface="+mn-lt"/>
                <a:cs typeface="+mn-lt"/>
              </a:rPr>
              <a:t>Solutions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 sz="2400">
                <a:ea typeface="+mn-lt"/>
                <a:cs typeface="+mn-lt"/>
              </a:rPr>
              <a:t>Use clocked logic gate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 sz="2400">
                <a:ea typeface="+mn-lt"/>
                <a:cs typeface="+mn-lt"/>
              </a:rPr>
              <a:t>Had to buy different ones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 sz="2400">
                <a:ea typeface="+mn-lt"/>
                <a:cs typeface="+mn-lt"/>
              </a:rPr>
              <a:t>Get creative!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 sz="2400"/>
              <a:t>Run lots of simulations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 sz="2400">
                <a:ea typeface="+mn-lt"/>
                <a:cs typeface="+mn-lt"/>
              </a:rPr>
              <a:t>Used a solid-state relay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 sz="2400">
                <a:ea typeface="+mn-lt"/>
                <a:cs typeface="+mn-lt"/>
              </a:rPr>
              <a:t>Take caution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 sz="2400">
                <a:ea typeface="+mn-lt"/>
                <a:cs typeface="+mn-lt"/>
              </a:rPr>
              <a:t>Return/replace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845676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CAADB4-6197-1047-BE1E-8FF32224A1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Mechanical Challenges and Solutions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B97878-E09D-2540-9944-B791616B14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406453" cy="3859742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2400" b="1"/>
              <a:t>Challenge</a:t>
            </a:r>
          </a:p>
          <a:p>
            <a:r>
              <a:rPr lang="en-US" sz="2400"/>
              <a:t>Failed 3D prints/getting supports out of seams.</a:t>
            </a:r>
          </a:p>
          <a:p>
            <a:r>
              <a:rPr lang="en-US" sz="2400"/>
              <a:t>Waterproof seal made the lid uneven.</a:t>
            </a:r>
          </a:p>
          <a:p>
            <a:r>
              <a:rPr lang="en-US" sz="2400"/>
              <a:t>Support tray corner became defective, wire grid disconnected from itself.</a:t>
            </a:r>
          </a:p>
          <a:p>
            <a:r>
              <a:rPr lang="en-US" sz="2400"/>
              <a:t>Screwdriver is unable to fit under support bracket to get bottom screw in.</a:t>
            </a:r>
          </a:p>
          <a:p>
            <a:endParaRPr lang="en-US" sz="2400"/>
          </a:p>
          <a:p>
            <a:endParaRPr lang="en-US" sz="24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2C5FE3D-5641-4AE9-BAD9-157D7E11E505}"/>
              </a:ext>
            </a:extLst>
          </p:cNvPr>
          <p:cNvSpPr txBox="1"/>
          <p:nvPr/>
        </p:nvSpPr>
        <p:spPr>
          <a:xfrm>
            <a:off x="6610662" y="1826302"/>
            <a:ext cx="4741888" cy="437042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/>
              <a:t>Solution</a:t>
            </a:r>
          </a:p>
          <a:p>
            <a:pPr marL="285750" indent="-285750">
              <a:buFont typeface="Arial"/>
              <a:buChar char="•"/>
            </a:pPr>
            <a:r>
              <a:rPr lang="en-US" sz="2400"/>
              <a:t>Watched print so that it didn't continue, redid print.</a:t>
            </a:r>
            <a:endParaRPr lang="en-US" sz="2400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US" sz="2400">
                <a:ea typeface="+mn-lt"/>
                <a:cs typeface="+mn-lt"/>
              </a:rPr>
              <a:t>Added hinge spacer to make lid flush.</a:t>
            </a:r>
            <a:endParaRPr lang="en-US" sz="2400"/>
          </a:p>
          <a:p>
            <a:pPr marL="285750" indent="-285750">
              <a:buFont typeface="Arial"/>
              <a:buChar char="•"/>
            </a:pPr>
            <a:r>
              <a:rPr lang="en-US" sz="2400"/>
              <a:t>Solution would be to weld or glue corner back together.</a:t>
            </a:r>
          </a:p>
          <a:p>
            <a:pPr marL="285750" indent="-285750">
              <a:buFont typeface="Arial"/>
              <a:buChar char="•"/>
            </a:pPr>
            <a:r>
              <a:rPr lang="en-US" sz="2400"/>
              <a:t>Screw from wood side upward and attach bolt.</a:t>
            </a:r>
          </a:p>
          <a:p>
            <a:pPr marL="285750" indent="-285750">
              <a:buFont typeface="Arial"/>
              <a:buChar char="•"/>
            </a:pPr>
            <a:endParaRPr lang="en-US" sz="2000"/>
          </a:p>
          <a:p>
            <a:pPr marL="285750" indent="-285750">
              <a:buFont typeface="Arial"/>
              <a:buChar char="•"/>
            </a:pPr>
            <a:endParaRPr lang="en-US" sz="2000"/>
          </a:p>
          <a:p>
            <a:pPr marL="285750" indent="-285750">
              <a:buFont typeface="Arial"/>
              <a:buChar char="•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340137"/>
      </p:ext>
    </p:extLst>
  </p:cSld>
  <p:clrMapOvr>
    <a:masterClrMapping/>
  </p:clrMapOvr>
</p:sld>
</file>

<file path=ppt/theme/theme1.xml><?xml version="1.0" encoding="utf-8"?>
<a:theme xmlns:a="http://schemas.openxmlformats.org/drawingml/2006/main" name="ShapesVTI">
  <a:themeElements>
    <a:clrScheme name="AnalogousFromDarkSeedLeftStep">
      <a:dk1>
        <a:srgbClr val="000000"/>
      </a:dk1>
      <a:lt1>
        <a:srgbClr val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Festival">
      <a:majorFont>
        <a:latin typeface="Tw Cen MT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hapesVTI" id="{C78D20FD-A872-4243-8597-B534C62538FF}" vid="{7CAFCCF9-7834-41D6-B6AB-7D225A18A4E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89904399E434845B780D06B94042140" ma:contentTypeVersion="12" ma:contentTypeDescription="Create a new document." ma:contentTypeScope="" ma:versionID="14548f4db7d7e800398a4cf54db2184e">
  <xsd:schema xmlns:xsd="http://www.w3.org/2001/XMLSchema" xmlns:xs="http://www.w3.org/2001/XMLSchema" xmlns:p="http://schemas.microsoft.com/office/2006/metadata/properties" xmlns:ns2="f23824cf-0169-4a16-9754-b016eb27e1f9" xmlns:ns3="9a4607dc-268c-4894-96aa-e6eb2a348c31" targetNamespace="http://schemas.microsoft.com/office/2006/metadata/properties" ma:root="true" ma:fieldsID="b026483c8203d4d3ee70a12e021ed5cb" ns2:_="" ns3:_="">
    <xsd:import namespace="f23824cf-0169-4a16-9754-b016eb27e1f9"/>
    <xsd:import namespace="9a4607dc-268c-4894-96aa-e6eb2a348c3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3824cf-0169-4a16-9754-b016eb27e1f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4607dc-268c-4894-96aa-e6eb2a348c31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532C8FC-FFC6-48FB-A433-5FCB2B2404B9}">
  <ds:schemaRefs>
    <ds:schemaRef ds:uri="9a4607dc-268c-4894-96aa-e6eb2a348c31"/>
    <ds:schemaRef ds:uri="f23824cf-0169-4a16-9754-b016eb27e1f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6F684BEA-E957-4D39-932C-CD41664896A9}">
  <ds:schemaRefs>
    <ds:schemaRef ds:uri="9a4607dc-268c-4894-96aa-e6eb2a348c31"/>
    <ds:schemaRef ds:uri="f23824cf-0169-4a16-9754-b016eb27e1f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EB196A8B-AC81-4917-8EEE-EEC4DB4C193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398</Words>
  <Application>Microsoft Office PowerPoint</Application>
  <PresentationFormat>Widescreen</PresentationFormat>
  <Paragraphs>72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Avenir Next LT Pro</vt:lpstr>
      <vt:lpstr>Calibri</vt:lpstr>
      <vt:lpstr>Tw Cen MT</vt:lpstr>
      <vt:lpstr>ShapesVTI</vt:lpstr>
      <vt:lpstr>3D Solutions </vt:lpstr>
      <vt:lpstr>Block Diagram</vt:lpstr>
      <vt:lpstr>Summary Subsystem Testing Results</vt:lpstr>
      <vt:lpstr>Sterilization Testing</vt:lpstr>
      <vt:lpstr>Cost Summary: "Shall cost less than $300"</vt:lpstr>
      <vt:lpstr>IP52 Standard Testing</vt:lpstr>
      <vt:lpstr>Factor of Safety Testing</vt:lpstr>
      <vt:lpstr>Electrical Challenges and Solutions </vt:lpstr>
      <vt:lpstr>Mechanical Challenges and Solutions</vt:lpstr>
      <vt:lpstr>Takeaways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3D Solutions </dc:title>
  <dc:creator>Christian J. Myhre</dc:creator>
  <cp:lastModifiedBy>Liu, Sean</cp:lastModifiedBy>
  <cp:revision>2</cp:revision>
  <dcterms:created xsi:type="dcterms:W3CDTF">2020-06-10T06:41:37Z</dcterms:created>
  <dcterms:modified xsi:type="dcterms:W3CDTF">2021-02-05T23:45:30Z</dcterms:modified>
</cp:coreProperties>
</file>